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League Spartan" panose="020B0604020202020204" charset="0"/>
      <p:regular r:id="rId26"/>
    </p:embeddedFont>
    <p:embeddedFont>
      <p:font typeface="Montserrat Classic" panose="020B0604020202020204" charset="0"/>
      <p:regular r:id="rId27"/>
    </p:embeddedFont>
    <p:embeddedFont>
      <p:font typeface="Montserrat Classic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sv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kCyp5wS9uM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www.youtube.com/watch?v=IxxamiRscy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ywalkers.com/klann-linkage-optimizer.html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25200">
            <a:off x="11422264" y="953676"/>
            <a:ext cx="6637992" cy="6637992"/>
          </a:xfrm>
          <a:custGeom>
            <a:avLst/>
            <a:gdLst/>
            <a:ahLst/>
            <a:cxnLst/>
            <a:rect l="l" t="t" r="r" b="b"/>
            <a:pathLst>
              <a:path w="6637992" h="6637992">
                <a:moveTo>
                  <a:pt x="0" y="0"/>
                </a:moveTo>
                <a:lnTo>
                  <a:pt x="6637992" y="0"/>
                </a:lnTo>
                <a:lnTo>
                  <a:pt x="6637992" y="6637991"/>
                </a:lnTo>
                <a:lnTo>
                  <a:pt x="0" y="6637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79625" y="8137214"/>
            <a:ext cx="19028646" cy="6077859"/>
          </a:xfrm>
          <a:custGeom>
            <a:avLst/>
            <a:gdLst/>
            <a:ahLst/>
            <a:cxnLst/>
            <a:rect l="l" t="t" r="r" b="b"/>
            <a:pathLst>
              <a:path w="19028646" h="6077859">
                <a:moveTo>
                  <a:pt x="0" y="0"/>
                </a:moveTo>
                <a:lnTo>
                  <a:pt x="19028646" y="0"/>
                </a:lnTo>
                <a:lnTo>
                  <a:pt x="19028646" y="6077859"/>
                </a:lnTo>
                <a:lnTo>
                  <a:pt x="0" y="6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08492" y="5528608"/>
            <a:ext cx="5437945" cy="68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187">
                <a:solidFill>
                  <a:srgbClr val="2BB4D4"/>
                </a:solidFill>
                <a:latin typeface="Montserrat Classic Bold"/>
              </a:rPr>
              <a:t>GROUP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8492" y="3550669"/>
            <a:ext cx="10202006" cy="187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21"/>
              </a:lnSpc>
            </a:pPr>
            <a:r>
              <a:rPr lang="en-US" sz="14163">
                <a:solidFill>
                  <a:srgbClr val="2BB4D4"/>
                </a:solidFill>
                <a:latin typeface="Montserrat Classic Bold"/>
              </a:rPr>
              <a:t>PEGASUS</a:t>
            </a:r>
          </a:p>
        </p:txBody>
      </p:sp>
      <p:sp>
        <p:nvSpPr>
          <p:cNvPr id="6" name="Freeform 6"/>
          <p:cNvSpPr/>
          <p:nvPr/>
        </p:nvSpPr>
        <p:spPr>
          <a:xfrm>
            <a:off x="-5634698" y="-4346391"/>
            <a:ext cx="19028646" cy="6077859"/>
          </a:xfrm>
          <a:custGeom>
            <a:avLst/>
            <a:gdLst/>
            <a:ahLst/>
            <a:cxnLst/>
            <a:rect l="l" t="t" r="r" b="b"/>
            <a:pathLst>
              <a:path w="19028646" h="6077859">
                <a:moveTo>
                  <a:pt x="0" y="0"/>
                </a:moveTo>
                <a:lnTo>
                  <a:pt x="19028646" y="0"/>
                </a:lnTo>
                <a:lnTo>
                  <a:pt x="19028646" y="6077859"/>
                </a:lnTo>
                <a:lnTo>
                  <a:pt x="0" y="6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625200">
            <a:off x="11574664" y="1106076"/>
            <a:ext cx="6637992" cy="6637992"/>
          </a:xfrm>
          <a:custGeom>
            <a:avLst/>
            <a:gdLst/>
            <a:ahLst/>
            <a:cxnLst/>
            <a:rect l="l" t="t" r="r" b="b"/>
            <a:pathLst>
              <a:path w="6637992" h="6637992">
                <a:moveTo>
                  <a:pt x="0" y="0"/>
                </a:moveTo>
                <a:lnTo>
                  <a:pt x="6637992" y="0"/>
                </a:lnTo>
                <a:lnTo>
                  <a:pt x="6637992" y="6637991"/>
                </a:lnTo>
                <a:lnTo>
                  <a:pt x="0" y="6637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5746768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28900" y="3228361"/>
            <a:ext cx="7424302" cy="5661513"/>
          </a:xfrm>
          <a:custGeom>
            <a:avLst/>
            <a:gdLst/>
            <a:ahLst/>
            <a:cxnLst/>
            <a:rect l="l" t="t" r="r" b="b"/>
            <a:pathLst>
              <a:path w="7424302" h="5661513">
                <a:moveTo>
                  <a:pt x="0" y="0"/>
                </a:moveTo>
                <a:lnTo>
                  <a:pt x="7424302" y="0"/>
                </a:lnTo>
                <a:lnTo>
                  <a:pt x="7424302" y="5661512"/>
                </a:lnTo>
                <a:lnTo>
                  <a:pt x="0" y="5661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37" r="-739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426506" y="3228361"/>
            <a:ext cx="6364454" cy="5661513"/>
          </a:xfrm>
          <a:custGeom>
            <a:avLst/>
            <a:gdLst/>
            <a:ahLst/>
            <a:cxnLst/>
            <a:rect l="l" t="t" r="r" b="b"/>
            <a:pathLst>
              <a:path w="6364454" h="5661513">
                <a:moveTo>
                  <a:pt x="0" y="0"/>
                </a:moveTo>
                <a:lnTo>
                  <a:pt x="6364454" y="0"/>
                </a:lnTo>
                <a:lnTo>
                  <a:pt x="6364454" y="5661512"/>
                </a:lnTo>
                <a:lnTo>
                  <a:pt x="0" y="5661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41" r="-68509" b="-98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96938" y="522633"/>
            <a:ext cx="15994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WALKING MECHANISM - 6 BAR</a:t>
            </a:r>
          </a:p>
        </p:txBody>
      </p:sp>
      <p:sp>
        <p:nvSpPr>
          <p:cNvPr id="6" name="AutoShape 6"/>
          <p:cNvSpPr/>
          <p:nvPr/>
        </p:nvSpPr>
        <p:spPr>
          <a:xfrm>
            <a:off x="10597599" y="7555321"/>
            <a:ext cx="61933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0597599" y="7525961"/>
            <a:ext cx="0" cy="12104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10597599" y="8717347"/>
            <a:ext cx="61933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6771910" y="7506911"/>
            <a:ext cx="0" cy="12104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181100" y="2109600"/>
            <a:ext cx="884504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Accuracy points and corresponding angles: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5746768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92718" y="378289"/>
            <a:ext cx="16174762" cy="109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6"/>
              </a:lnSpc>
            </a:pPr>
            <a:r>
              <a:rPr lang="en-US" sz="8106">
                <a:solidFill>
                  <a:srgbClr val="004AAD"/>
                </a:solidFill>
                <a:latin typeface="Montserrat Classic Bold"/>
              </a:rPr>
              <a:t>WALKING MECHANISM - 6 BAR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05102" y="3343760"/>
            <a:ext cx="8451282" cy="836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l1= 175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a1.l1= 164.182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l2= 62.944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l3= 175.07 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a3.l3 = 125.171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l4= 77.385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l5= 152.975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l6= 178.784 mm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w= 275.121 mm</a:t>
            </a:r>
          </a:p>
          <a:p>
            <a:pPr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2718" y="2396946"/>
            <a:ext cx="845128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Obtained Values [ using vpasolve() ]:</a:t>
            </a:r>
          </a:p>
        </p:txBody>
      </p:sp>
      <p:sp>
        <p:nvSpPr>
          <p:cNvPr id="6" name="Freeform 6"/>
          <p:cNvSpPr/>
          <p:nvPr/>
        </p:nvSpPr>
        <p:spPr>
          <a:xfrm>
            <a:off x="8216962" y="2958922"/>
            <a:ext cx="9583703" cy="6828940"/>
          </a:xfrm>
          <a:custGeom>
            <a:avLst/>
            <a:gdLst/>
            <a:ahLst/>
            <a:cxnLst/>
            <a:rect l="l" t="t" r="r" b="b"/>
            <a:pathLst>
              <a:path w="9583703" h="6828940">
                <a:moveTo>
                  <a:pt x="0" y="0"/>
                </a:moveTo>
                <a:lnTo>
                  <a:pt x="9583704" y="0"/>
                </a:lnTo>
                <a:lnTo>
                  <a:pt x="9583704" y="6828940"/>
                </a:lnTo>
                <a:lnTo>
                  <a:pt x="0" y="682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8" r="-3139" b="-409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7430205" y="-204510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11740836" y="-373883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94155" y="4764046"/>
            <a:ext cx="6371274" cy="4700486"/>
          </a:xfrm>
          <a:custGeom>
            <a:avLst/>
            <a:gdLst/>
            <a:ahLst/>
            <a:cxnLst/>
            <a:rect l="l" t="t" r="r" b="b"/>
            <a:pathLst>
              <a:path w="6371274" h="4700486">
                <a:moveTo>
                  <a:pt x="0" y="0"/>
                </a:moveTo>
                <a:lnTo>
                  <a:pt x="6371274" y="0"/>
                </a:lnTo>
                <a:lnTo>
                  <a:pt x="6371274" y="4700486"/>
                </a:lnTo>
                <a:lnTo>
                  <a:pt x="0" y="4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07825" y="504825"/>
            <a:ext cx="1025363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ANALYSIS ( LEG)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1893104"/>
            <a:ext cx="7130883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Wrote loop closure equations for the Klann linkage which involved finding the angles made by links 3,4,5 and 6 with x axis, with given link 2 input angles. Involved 4 equations which were solved using fsolve().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1200" y="1921679"/>
            <a:ext cx="2852657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2E2E2E"/>
                </a:solidFill>
                <a:latin typeface="Montserrat Classic Bold"/>
              </a:rPr>
              <a:t>Stage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62780" y="1807379"/>
            <a:ext cx="28526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E2E2E"/>
                </a:solidFill>
                <a:latin typeface="Montserrat Classic Bold"/>
              </a:rPr>
              <a:t>Stage 2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1200" y="2838044"/>
            <a:ext cx="3791105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Generating MATLAB code with  guessed link lengths and angles.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62780" y="2618016"/>
            <a:ext cx="3752553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E2E2E"/>
                </a:solidFill>
                <a:latin typeface="Montserrat Classic"/>
              </a:rPr>
              <a:t>Substituting the obtained link lengths and improving the output animation.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25163" y="6084299"/>
            <a:ext cx="28526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E2E2E"/>
                </a:solidFill>
                <a:latin typeface="Montserrat Classic Bold"/>
              </a:rPr>
              <a:t>Stage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1200" y="6894936"/>
            <a:ext cx="375255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186611" y="6999989"/>
            <a:ext cx="6411388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Created a user defined function which generates the coordinates of each leg seperately by adding the given phase to it.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4350" y="9645507"/>
            <a:ext cx="713088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Klann Linkage as generated in MATLAB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5746768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07825" y="2305057"/>
            <a:ext cx="7397989" cy="5548492"/>
          </a:xfrm>
          <a:custGeom>
            <a:avLst/>
            <a:gdLst/>
            <a:ahLst/>
            <a:cxnLst/>
            <a:rect l="l" t="t" r="r" b="b"/>
            <a:pathLst>
              <a:path w="7397989" h="5548492">
                <a:moveTo>
                  <a:pt x="0" y="0"/>
                </a:moveTo>
                <a:lnTo>
                  <a:pt x="7397989" y="0"/>
                </a:lnTo>
                <a:lnTo>
                  <a:pt x="7397989" y="5548491"/>
                </a:lnTo>
                <a:lnTo>
                  <a:pt x="0" y="5548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09670" y="2305057"/>
            <a:ext cx="9838605" cy="5736567"/>
          </a:xfrm>
          <a:custGeom>
            <a:avLst/>
            <a:gdLst/>
            <a:ahLst/>
            <a:cxnLst/>
            <a:rect l="l" t="t" r="r" b="b"/>
            <a:pathLst>
              <a:path w="9838605" h="5736567">
                <a:moveTo>
                  <a:pt x="0" y="0"/>
                </a:moveTo>
                <a:lnTo>
                  <a:pt x="9838605" y="0"/>
                </a:lnTo>
                <a:lnTo>
                  <a:pt x="9838605" y="5736566"/>
                </a:lnTo>
                <a:lnTo>
                  <a:pt x="0" y="5736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07825" y="504825"/>
            <a:ext cx="1025363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ANALYSIS ( LEG)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825" y="7784285"/>
            <a:ext cx="4752208" cy="42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4AAD"/>
                </a:solidFill>
                <a:latin typeface="Montserrat Classic"/>
              </a:rPr>
              <a:t>Source: Horses and Us (YouTube)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5110955" y="-6210572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676444" y="3831892"/>
            <a:ext cx="109351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GEAR TRAIN</a:t>
            </a:r>
          </a:p>
        </p:txBody>
      </p:sp>
      <p:sp>
        <p:nvSpPr>
          <p:cNvPr id="4" name="Freeform 4"/>
          <p:cNvSpPr/>
          <p:nvPr/>
        </p:nvSpPr>
        <p:spPr>
          <a:xfrm rot="625200">
            <a:off x="13444802" y="5511312"/>
            <a:ext cx="4475386" cy="4475386"/>
          </a:xfrm>
          <a:custGeom>
            <a:avLst/>
            <a:gdLst/>
            <a:ahLst/>
            <a:cxnLst/>
            <a:rect l="l" t="t" r="r" b="b"/>
            <a:pathLst>
              <a:path w="4475386" h="4475386">
                <a:moveTo>
                  <a:pt x="0" y="0"/>
                </a:moveTo>
                <a:lnTo>
                  <a:pt x="4475386" y="0"/>
                </a:lnTo>
                <a:lnTo>
                  <a:pt x="4475386" y="4475386"/>
                </a:lnTo>
                <a:lnTo>
                  <a:pt x="0" y="447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 flipV="1">
            <a:off x="9872915" y="-3096777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17617703"/>
                </a:moveTo>
                <a:lnTo>
                  <a:pt x="17617703" y="17617703"/>
                </a:lnTo>
                <a:lnTo>
                  <a:pt x="17617703" y="0"/>
                </a:lnTo>
                <a:lnTo>
                  <a:pt x="0" y="0"/>
                </a:lnTo>
                <a:lnTo>
                  <a:pt x="0" y="17617703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19175" y="1181100"/>
            <a:ext cx="9365110" cy="106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GEAR TRAIN</a:t>
            </a:r>
          </a:p>
        </p:txBody>
      </p:sp>
      <p:sp>
        <p:nvSpPr>
          <p:cNvPr id="4" name="Freeform 4"/>
          <p:cNvSpPr/>
          <p:nvPr/>
        </p:nvSpPr>
        <p:spPr>
          <a:xfrm rot="-5400000" flipH="1">
            <a:off x="12076499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42756" y="2759084"/>
            <a:ext cx="8994062" cy="7006679"/>
          </a:xfrm>
          <a:custGeom>
            <a:avLst/>
            <a:gdLst/>
            <a:ahLst/>
            <a:cxnLst/>
            <a:rect l="l" t="t" r="r" b="b"/>
            <a:pathLst>
              <a:path w="8994062" h="7006679">
                <a:moveTo>
                  <a:pt x="0" y="0"/>
                </a:moveTo>
                <a:lnTo>
                  <a:pt x="8994062" y="0"/>
                </a:lnTo>
                <a:lnTo>
                  <a:pt x="8994062" y="7006679"/>
                </a:lnTo>
                <a:lnTo>
                  <a:pt x="0" y="7006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125" b="-506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384285" y="4133756"/>
            <a:ext cx="7130883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2699">
                <a:solidFill>
                  <a:srgbClr val="2E2E2E"/>
                </a:solidFill>
                <a:latin typeface="Montserrat Classic Bold"/>
              </a:rPr>
              <a:t>Wing Mechanism :  </a:t>
            </a:r>
            <a:r>
              <a:rPr lang="en-US" sz="2699">
                <a:solidFill>
                  <a:srgbClr val="2E2E2E"/>
                </a:solidFill>
                <a:latin typeface="Montserrat Classic"/>
              </a:rPr>
              <a:t>1 : 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4285" y="3162205"/>
            <a:ext cx="7130883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REDUCTION RATIO: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84285" y="5053871"/>
            <a:ext cx="7130883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2699">
                <a:solidFill>
                  <a:srgbClr val="2E2E2E"/>
                </a:solidFill>
                <a:latin typeface="Montserrat Classic Bold"/>
              </a:rPr>
              <a:t>Walking Mechanism : </a:t>
            </a:r>
            <a:r>
              <a:rPr lang="en-US" sz="2699">
                <a:solidFill>
                  <a:srgbClr val="2E2E2E"/>
                </a:solidFill>
                <a:latin typeface="Montserrat Classic"/>
              </a:rPr>
              <a:t>1 : 14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8808852" y="-6049767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2603639"/>
            <a:ext cx="7535625" cy="6654661"/>
          </a:xfrm>
          <a:custGeom>
            <a:avLst/>
            <a:gdLst/>
            <a:ahLst/>
            <a:cxnLst/>
            <a:rect l="l" t="t" r="r" b="b"/>
            <a:pathLst>
              <a:path w="7535625" h="6654661">
                <a:moveTo>
                  <a:pt x="0" y="0"/>
                </a:moveTo>
                <a:lnTo>
                  <a:pt x="7535625" y="0"/>
                </a:lnTo>
                <a:lnTo>
                  <a:pt x="7535625" y="6654661"/>
                </a:lnTo>
                <a:lnTo>
                  <a:pt x="0" y="665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19175" y="1181100"/>
            <a:ext cx="6762366" cy="106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GEAR TRAIN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2436" y="9144000"/>
            <a:ext cx="7535625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2999">
                <a:solidFill>
                  <a:srgbClr val="004AAD"/>
                </a:solidFill>
                <a:latin typeface="Montserrat Classic"/>
              </a:rPr>
              <a:t>Bevel Gear as designed in Fusion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738162"/>
            <a:ext cx="9245564" cy="7167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2"/>
              </a:lnSpc>
              <a:spcBef>
                <a:spcPct val="0"/>
              </a:spcBef>
            </a:pPr>
            <a:r>
              <a:rPr lang="en-US" sz="4464" dirty="0" err="1">
                <a:solidFill>
                  <a:srgbClr val="004AAD"/>
                </a:solidFill>
                <a:latin typeface="Montserrat Classic"/>
              </a:rPr>
              <a:t>Tredgold's</a:t>
            </a:r>
            <a:r>
              <a:rPr lang="en-US" sz="4464" dirty="0">
                <a:solidFill>
                  <a:srgbClr val="004AAD"/>
                </a:solidFill>
                <a:latin typeface="Montserrat Classic"/>
              </a:rPr>
              <a:t> approximation aids in synthesizing bevel gears for a given module value and pitch circle radius by ensuring an integral number of teeth matches these parameters for proper meshing of gears with an involute profile.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4793455" y="-6112131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18196" y="3708840"/>
            <a:ext cx="1093511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CAD MODELLING</a:t>
            </a:r>
          </a:p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AND SIMULATION</a:t>
            </a:r>
          </a:p>
        </p:txBody>
      </p:sp>
      <p:sp>
        <p:nvSpPr>
          <p:cNvPr id="4" name="Freeform 4"/>
          <p:cNvSpPr/>
          <p:nvPr/>
        </p:nvSpPr>
        <p:spPr>
          <a:xfrm rot="625200">
            <a:off x="13444802" y="5511312"/>
            <a:ext cx="4475386" cy="4475386"/>
          </a:xfrm>
          <a:custGeom>
            <a:avLst/>
            <a:gdLst/>
            <a:ahLst/>
            <a:cxnLst/>
            <a:rect l="l" t="t" r="r" b="b"/>
            <a:pathLst>
              <a:path w="4475386" h="4475386">
                <a:moveTo>
                  <a:pt x="0" y="0"/>
                </a:moveTo>
                <a:lnTo>
                  <a:pt x="4475386" y="0"/>
                </a:lnTo>
                <a:lnTo>
                  <a:pt x="4475386" y="4475386"/>
                </a:lnTo>
                <a:lnTo>
                  <a:pt x="0" y="447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5110955" y="-6210572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4345" y="3615080"/>
            <a:ext cx="1263323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CHALLENGES FACED AND LIMITATIONS</a:t>
            </a:r>
          </a:p>
        </p:txBody>
      </p:sp>
      <p:sp>
        <p:nvSpPr>
          <p:cNvPr id="4" name="Freeform 4"/>
          <p:cNvSpPr/>
          <p:nvPr/>
        </p:nvSpPr>
        <p:spPr>
          <a:xfrm rot="625200">
            <a:off x="13444802" y="5511312"/>
            <a:ext cx="4475386" cy="4475386"/>
          </a:xfrm>
          <a:custGeom>
            <a:avLst/>
            <a:gdLst/>
            <a:ahLst/>
            <a:cxnLst/>
            <a:rect l="l" t="t" r="r" b="b"/>
            <a:pathLst>
              <a:path w="4475386" h="4475386">
                <a:moveTo>
                  <a:pt x="0" y="0"/>
                </a:moveTo>
                <a:lnTo>
                  <a:pt x="4475386" y="0"/>
                </a:lnTo>
                <a:lnTo>
                  <a:pt x="4475386" y="4475386"/>
                </a:lnTo>
                <a:lnTo>
                  <a:pt x="0" y="447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3656439" y="-2765789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2597384" y="-4678455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420933" y="590712"/>
            <a:ext cx="5238626" cy="7392233"/>
          </a:xfrm>
          <a:custGeom>
            <a:avLst/>
            <a:gdLst/>
            <a:ahLst/>
            <a:cxnLst/>
            <a:rect l="l" t="t" r="r" b="b"/>
            <a:pathLst>
              <a:path w="5238626" h="7392233">
                <a:moveTo>
                  <a:pt x="0" y="0"/>
                </a:moveTo>
                <a:lnTo>
                  <a:pt x="5238625" y="0"/>
                </a:lnTo>
                <a:lnTo>
                  <a:pt x="5238625" y="7392233"/>
                </a:lnTo>
                <a:lnTo>
                  <a:pt x="0" y="739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8" t="-15235" b="-123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089504" y="590712"/>
            <a:ext cx="5347618" cy="7392233"/>
          </a:xfrm>
          <a:custGeom>
            <a:avLst/>
            <a:gdLst/>
            <a:ahLst/>
            <a:cxnLst/>
            <a:rect l="l" t="t" r="r" b="b"/>
            <a:pathLst>
              <a:path w="5347618" h="7392233">
                <a:moveTo>
                  <a:pt x="0" y="0"/>
                </a:moveTo>
                <a:lnTo>
                  <a:pt x="5347618" y="0"/>
                </a:lnTo>
                <a:lnTo>
                  <a:pt x="5347618" y="7392233"/>
                </a:lnTo>
                <a:lnTo>
                  <a:pt x="0" y="7392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302" b="-163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064425" y="8122645"/>
            <a:ext cx="14159149" cy="297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3"/>
              </a:lnSpc>
              <a:spcBef>
                <a:spcPct val="0"/>
              </a:spcBef>
            </a:pPr>
            <a:r>
              <a:rPr lang="en-US" sz="2977">
                <a:solidFill>
                  <a:srgbClr val="000000"/>
                </a:solidFill>
                <a:latin typeface="Montserrat Classic Bold"/>
              </a:rPr>
              <a:t>   A. SYNTHESIS OF 6 BAR : </a:t>
            </a:r>
            <a:r>
              <a:rPr lang="en-US" sz="2977">
                <a:solidFill>
                  <a:srgbClr val="000000"/>
                </a:solidFill>
                <a:latin typeface="Montserrat Classic"/>
              </a:rPr>
              <a:t>Attempt to synthesize the link lengths by solving the equations without assuming any link lengths - vpasolve() failed to converge</a:t>
            </a:r>
          </a:p>
          <a:p>
            <a:pPr>
              <a:lnSpc>
                <a:spcPts val="4763"/>
              </a:lnSpc>
              <a:spcBef>
                <a:spcPct val="0"/>
              </a:spcBef>
            </a:pPr>
            <a:endParaRPr lang="en-US" sz="2977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763"/>
              </a:lnSpc>
              <a:spcBef>
                <a:spcPct val="0"/>
              </a:spcBef>
            </a:pPr>
            <a:endParaRPr lang="en-US" sz="2977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10549738" y="-1128178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86238" y="766708"/>
            <a:ext cx="911503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OUR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6238" y="2309950"/>
            <a:ext cx="14622142" cy="673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Joel J Nellikkunnel - ME22BTECH11025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Mukhil M - ME22BTECH11036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Neeraj Balachandar - ME22BTECH11037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Babu Sriram - ME22BTECH11010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Ashish Sam - ME22BTECH11009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Shriram Hari - ME22BTECH11023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BB4D4"/>
                </a:solidFill>
                <a:latin typeface="League Spartan"/>
              </a:rPr>
              <a:t>A Padmaprabhan - ME22BTECH11001</a:t>
            </a:r>
          </a:p>
          <a:p>
            <a:pPr>
              <a:lnSpc>
                <a:spcPts val="6720"/>
              </a:lnSpc>
            </a:pPr>
            <a:endParaRPr lang="en-US" sz="4200">
              <a:solidFill>
                <a:srgbClr val="2BB4D4"/>
              </a:solidFill>
              <a:latin typeface="League Spartan"/>
            </a:endParaRPr>
          </a:p>
        </p:txBody>
      </p:sp>
      <p:sp>
        <p:nvSpPr>
          <p:cNvPr id="5" name="Freeform 5"/>
          <p:cNvSpPr/>
          <p:nvPr/>
        </p:nvSpPr>
        <p:spPr>
          <a:xfrm rot="-1571999" flipH="1">
            <a:off x="-896233" y="5571639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11928886" y="0"/>
                </a:moveTo>
                <a:lnTo>
                  <a:pt x="0" y="0"/>
                </a:lnTo>
                <a:lnTo>
                  <a:pt x="0" y="8231043"/>
                </a:lnTo>
                <a:lnTo>
                  <a:pt x="11928886" y="8231043"/>
                </a:lnTo>
                <a:lnTo>
                  <a:pt x="1192888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625200">
            <a:off x="13270687" y="5257312"/>
            <a:ext cx="4475386" cy="4475386"/>
          </a:xfrm>
          <a:custGeom>
            <a:avLst/>
            <a:gdLst/>
            <a:ahLst/>
            <a:cxnLst/>
            <a:rect l="l" t="t" r="r" b="b"/>
            <a:pathLst>
              <a:path w="4475386" h="4475386">
                <a:moveTo>
                  <a:pt x="0" y="0"/>
                </a:moveTo>
                <a:lnTo>
                  <a:pt x="4475386" y="0"/>
                </a:lnTo>
                <a:lnTo>
                  <a:pt x="4475386" y="4475386"/>
                </a:lnTo>
                <a:lnTo>
                  <a:pt x="0" y="4475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571999" flipH="1">
            <a:off x="-743833" y="5724039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11928886" y="0"/>
                </a:moveTo>
                <a:lnTo>
                  <a:pt x="0" y="0"/>
                </a:lnTo>
                <a:lnTo>
                  <a:pt x="0" y="8231043"/>
                </a:lnTo>
                <a:lnTo>
                  <a:pt x="11928886" y="8231043"/>
                </a:lnTo>
                <a:lnTo>
                  <a:pt x="1192888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3539744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994315" y="3227350"/>
            <a:ext cx="5900901" cy="5607141"/>
          </a:xfrm>
          <a:custGeom>
            <a:avLst/>
            <a:gdLst/>
            <a:ahLst/>
            <a:cxnLst/>
            <a:rect l="l" t="t" r="r" b="b"/>
            <a:pathLst>
              <a:path w="5900901" h="5607141">
                <a:moveTo>
                  <a:pt x="0" y="0"/>
                </a:moveTo>
                <a:lnTo>
                  <a:pt x="5900902" y="0"/>
                </a:lnTo>
                <a:lnTo>
                  <a:pt x="5900902" y="5607141"/>
                </a:lnTo>
                <a:lnTo>
                  <a:pt x="0" y="5607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865" r="-295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031131" y="3227350"/>
            <a:ext cx="6057018" cy="5607141"/>
          </a:xfrm>
          <a:custGeom>
            <a:avLst/>
            <a:gdLst/>
            <a:ahLst/>
            <a:cxnLst/>
            <a:rect l="l" t="t" r="r" b="b"/>
            <a:pathLst>
              <a:path w="6057018" h="5607141">
                <a:moveTo>
                  <a:pt x="0" y="0"/>
                </a:moveTo>
                <a:lnTo>
                  <a:pt x="6057018" y="0"/>
                </a:lnTo>
                <a:lnTo>
                  <a:pt x="6057018" y="5607141"/>
                </a:lnTo>
                <a:lnTo>
                  <a:pt x="0" y="5607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195" r="-349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3230031"/>
            <a:ext cx="5858401" cy="5604459"/>
          </a:xfrm>
          <a:custGeom>
            <a:avLst/>
            <a:gdLst/>
            <a:ahLst/>
            <a:cxnLst/>
            <a:rect l="l" t="t" r="r" b="b"/>
            <a:pathLst>
              <a:path w="5858401" h="5604459">
                <a:moveTo>
                  <a:pt x="0" y="0"/>
                </a:moveTo>
                <a:lnTo>
                  <a:pt x="5858401" y="0"/>
                </a:lnTo>
                <a:lnTo>
                  <a:pt x="5858401" y="5604460"/>
                </a:lnTo>
                <a:lnTo>
                  <a:pt x="0" y="5604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290" t="-3144" r="-546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74632" y="383358"/>
            <a:ext cx="11606718" cy="416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Classic Bold"/>
              </a:rPr>
              <a:t>   A. SYNTHESIS OF 6 BAR :</a:t>
            </a:r>
          </a:p>
          <a:p>
            <a:pPr>
              <a:lnSpc>
                <a:spcPts val="47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Classic"/>
              </a:rPr>
              <a:t> </a:t>
            </a:r>
          </a:p>
          <a:p>
            <a:pPr>
              <a:lnSpc>
                <a:spcPts val="47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Classic"/>
              </a:rPr>
              <a:t> Undesirable path obtained (hence modified values of angles)</a:t>
            </a:r>
          </a:p>
          <a:p>
            <a:pPr algn="ctr">
              <a:lnSpc>
                <a:spcPts val="4793"/>
              </a:lnSpc>
              <a:spcBef>
                <a:spcPct val="0"/>
              </a:spcBef>
            </a:pPr>
            <a:endParaRPr lang="en-US" sz="2995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4793"/>
              </a:lnSpc>
              <a:spcBef>
                <a:spcPct val="0"/>
              </a:spcBef>
            </a:pPr>
            <a:endParaRPr lang="en-US" sz="2995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4793"/>
              </a:lnSpc>
              <a:spcBef>
                <a:spcPct val="0"/>
              </a:spcBef>
            </a:pPr>
            <a:endParaRPr lang="en-US" sz="2995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7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1384" y="9150774"/>
            <a:ext cx="4224784" cy="26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1"/>
              </a:lnSpc>
              <a:spcBef>
                <a:spcPct val="0"/>
              </a:spcBef>
            </a:pPr>
            <a:r>
              <a:rPr lang="en-US" sz="2091">
                <a:solidFill>
                  <a:srgbClr val="000000"/>
                </a:solidFill>
                <a:latin typeface="Montserrat Classic"/>
              </a:rPr>
              <a:t>WITH OBTAINED LINK LENGTHS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491" y="9150774"/>
            <a:ext cx="4430911" cy="26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1"/>
              </a:lnSpc>
              <a:spcBef>
                <a:spcPct val="0"/>
              </a:spcBef>
            </a:pPr>
            <a:r>
              <a:rPr lang="en-US" sz="2091">
                <a:solidFill>
                  <a:srgbClr val="000000"/>
                </a:solidFill>
                <a:latin typeface="Montserrat Classic"/>
              </a:rPr>
              <a:t>WITH REFERENCE LINK LENGTHS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73656" y="9150774"/>
            <a:ext cx="3371969" cy="26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1"/>
              </a:lnSpc>
              <a:spcBef>
                <a:spcPct val="0"/>
              </a:spcBef>
            </a:pPr>
            <a:r>
              <a:rPr lang="en-US" sz="2091">
                <a:solidFill>
                  <a:srgbClr val="000000"/>
                </a:solidFill>
                <a:latin typeface="Montserrat Classic"/>
              </a:rPr>
              <a:t>WITH MODIFIED  ANGLES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4198573" y="-4057808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074882"/>
            <a:ext cx="6414829" cy="7047950"/>
          </a:xfrm>
          <a:custGeom>
            <a:avLst/>
            <a:gdLst/>
            <a:ahLst/>
            <a:cxnLst/>
            <a:rect l="l" t="t" r="r" b="b"/>
            <a:pathLst>
              <a:path w="6414829" h="7047950">
                <a:moveTo>
                  <a:pt x="0" y="0"/>
                </a:moveTo>
                <a:lnTo>
                  <a:pt x="6414829" y="0"/>
                </a:lnTo>
                <a:lnTo>
                  <a:pt x="6414829" y="7047950"/>
                </a:lnTo>
                <a:lnTo>
                  <a:pt x="0" y="7047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41162" y="3074882"/>
            <a:ext cx="5988450" cy="6883781"/>
          </a:xfrm>
          <a:custGeom>
            <a:avLst/>
            <a:gdLst/>
            <a:ahLst/>
            <a:cxnLst/>
            <a:rect l="l" t="t" r="r" b="b"/>
            <a:pathLst>
              <a:path w="5988450" h="6883781">
                <a:moveTo>
                  <a:pt x="0" y="0"/>
                </a:moveTo>
                <a:lnTo>
                  <a:pt x="5988449" y="0"/>
                </a:lnTo>
                <a:lnTo>
                  <a:pt x="5988449" y="6883782"/>
                </a:lnTo>
                <a:lnTo>
                  <a:pt x="0" y="6883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2657" y="52650"/>
            <a:ext cx="18115343" cy="469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  <a:spcBef>
                <a:spcPct val="0"/>
              </a:spcBef>
            </a:pPr>
            <a:endParaRPr/>
          </a:p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Montserrat Classic Bold"/>
              </a:rPr>
              <a:t>B</a:t>
            </a:r>
            <a:r>
              <a:rPr lang="en-US" sz="2949">
                <a:solidFill>
                  <a:srgbClr val="000000"/>
                </a:solidFill>
                <a:latin typeface="Montserrat Classic"/>
              </a:rPr>
              <a:t>. </a:t>
            </a:r>
            <a:r>
              <a:rPr lang="en-US" sz="2949">
                <a:solidFill>
                  <a:srgbClr val="000000"/>
                </a:solidFill>
                <a:latin typeface="Montserrat Classic Bold"/>
              </a:rPr>
              <a:t>GEAR TRAIN : </a:t>
            </a:r>
          </a:p>
          <a:p>
            <a:pPr algn="ctr">
              <a:lnSpc>
                <a:spcPts val="4719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Montserrat Classic Bold"/>
            </a:endParaRPr>
          </a:p>
          <a:p>
            <a:pPr marL="636781" lvl="1" indent="-318391">
              <a:lnSpc>
                <a:spcPts val="4719"/>
              </a:lnSpc>
              <a:spcBef>
                <a:spcPct val="0"/>
              </a:spcBef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Montserrat Classic"/>
              </a:rPr>
              <a:t>When assembled, the corresponding gears for the wings were not aligned thus we had to add  two additional gears to the system.</a:t>
            </a:r>
          </a:p>
          <a:p>
            <a:pPr algn="ctr">
              <a:lnSpc>
                <a:spcPts val="4719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4719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7946" y="8719266"/>
            <a:ext cx="2498184" cy="7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  <a:spcBef>
                <a:spcPct val="0"/>
              </a:spcBef>
            </a:pPr>
            <a:r>
              <a:rPr lang="en-US" sz="2014">
                <a:solidFill>
                  <a:srgbClr val="000000"/>
                </a:solidFill>
                <a:latin typeface="Montserrat Classic Bold"/>
              </a:rPr>
              <a:t>WING GEARS- NOT ALIGNED PROPERLY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1690" y="8855373"/>
            <a:ext cx="3427394" cy="5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0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Montserrat Classic Bold"/>
              </a:rPr>
              <a:t>AFTER ADDING ADDITIONAL GEARS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19175" y="1181100"/>
            <a:ext cx="10285795" cy="106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CONTRIBUTIONS</a:t>
            </a:r>
          </a:p>
        </p:txBody>
      </p:sp>
      <p:sp>
        <p:nvSpPr>
          <p:cNvPr id="4" name="Freeform 4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19175" y="2816160"/>
            <a:ext cx="12875604" cy="58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>
                <a:solidFill>
                  <a:srgbClr val="2E2E2E"/>
                </a:solidFill>
                <a:latin typeface="Montserrat Classic Bold"/>
              </a:rPr>
              <a:t>Synthesis</a:t>
            </a:r>
            <a:r>
              <a:rPr lang="en-US" sz="4200">
                <a:solidFill>
                  <a:srgbClr val="2E2E2E"/>
                </a:solidFill>
                <a:latin typeface="Montserrat Classic"/>
              </a:rPr>
              <a:t>: Mukhil, Shriram, Ashish  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E2E2E"/>
                </a:solidFill>
                <a:latin typeface="Montserrat Classic Bold"/>
              </a:rPr>
              <a:t>Gear Train</a:t>
            </a:r>
            <a:r>
              <a:rPr lang="en-US" sz="4200">
                <a:solidFill>
                  <a:srgbClr val="2E2E2E"/>
                </a:solidFill>
                <a:latin typeface="Montserrat Classic"/>
              </a:rPr>
              <a:t>: Joel, Babu Sriram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E2E2E"/>
                </a:solidFill>
                <a:latin typeface="Montserrat Classic Bold"/>
              </a:rPr>
              <a:t>Analysis</a:t>
            </a:r>
            <a:r>
              <a:rPr lang="en-US" sz="4200">
                <a:solidFill>
                  <a:srgbClr val="2E2E2E"/>
                </a:solidFill>
                <a:latin typeface="Montserrat Classic"/>
              </a:rPr>
              <a:t>: Padmaprabhan, Neeraj 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E2E2E"/>
                </a:solidFill>
                <a:latin typeface="Montserrat Classic Bold"/>
              </a:rPr>
              <a:t>CAD Modelling</a:t>
            </a:r>
            <a:r>
              <a:rPr lang="en-US" sz="4200">
                <a:solidFill>
                  <a:srgbClr val="2E2E2E"/>
                </a:solidFill>
                <a:latin typeface="Montserrat Classic"/>
              </a:rPr>
              <a:t>:  Joel, Neeraj, Shriram, Ashish</a:t>
            </a:r>
          </a:p>
          <a:p>
            <a:pPr>
              <a:lnSpc>
                <a:spcPts val="6720"/>
              </a:lnSpc>
            </a:pPr>
            <a:r>
              <a:rPr lang="en-US" sz="4200">
                <a:solidFill>
                  <a:srgbClr val="2E2E2E"/>
                </a:solidFill>
                <a:latin typeface="Montserrat Classic Bold"/>
              </a:rPr>
              <a:t>Slides</a:t>
            </a:r>
            <a:r>
              <a:rPr lang="en-US" sz="4200">
                <a:solidFill>
                  <a:srgbClr val="2E2E2E"/>
                </a:solidFill>
                <a:latin typeface="Montserrat Classic"/>
              </a:rPr>
              <a:t>: Babu Sriram, Ashish</a:t>
            </a:r>
          </a:p>
          <a:p>
            <a:pPr>
              <a:lnSpc>
                <a:spcPts val="6720"/>
              </a:lnSpc>
            </a:pPr>
            <a:endParaRPr lang="en-US" sz="4200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6720"/>
              </a:lnSpc>
            </a:pPr>
            <a:endParaRPr lang="en-US" sz="420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7535204" y="-15653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9338910" y="-3385617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8" y="0"/>
                </a:lnTo>
                <a:lnTo>
                  <a:pt x="12794948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81719"/>
            <a:ext cx="8336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0809" y="3757058"/>
            <a:ext cx="7754424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199" u="sng">
                <a:solidFill>
                  <a:srgbClr val="004AAD"/>
                </a:solidFill>
                <a:latin typeface="Montserrat Classic"/>
                <a:hlinkClick r:id="rId6" tooltip="https://www.diywalkers.com/klann-linkage-optimizer.html"/>
              </a:rPr>
              <a:t>Klann Linkage Optimizer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0809" y="4642485"/>
            <a:ext cx="5656779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200" u="sng">
                <a:solidFill>
                  <a:srgbClr val="004AAD"/>
                </a:solidFill>
                <a:latin typeface="Montserrat Classic"/>
                <a:hlinkClick r:id="rId7" tooltip="https://www.youtube.com/watch?v=IxxamiRscyY"/>
              </a:rPr>
              <a:t>Horse Gaits - The Trot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0809" y="2621678"/>
            <a:ext cx="7754424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199" u="sng">
                <a:solidFill>
                  <a:srgbClr val="004AAD"/>
                </a:solidFill>
                <a:latin typeface="Montserrat Classic"/>
              </a:rPr>
              <a:t>Six bar linkage mechanism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272" y="6019800"/>
            <a:ext cx="1737275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200" u="sng">
                <a:solidFill>
                  <a:srgbClr val="004AAD"/>
                </a:solidFill>
                <a:latin typeface="Montserrat Classic"/>
                <a:hlinkClick r:id="rId8" tooltip="https://www.youtube.com/watch?v=SkCyp5wS9uM"/>
              </a:rPr>
              <a:t>How to model Bevel Gears using Tredgold's Approximation</a:t>
            </a: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25200">
            <a:off x="7969757" y="49377"/>
            <a:ext cx="9629492" cy="9629492"/>
          </a:xfrm>
          <a:custGeom>
            <a:avLst/>
            <a:gdLst/>
            <a:ahLst/>
            <a:cxnLst/>
            <a:rect l="l" t="t" r="r" b="b"/>
            <a:pathLst>
              <a:path w="9629492" h="9629492">
                <a:moveTo>
                  <a:pt x="0" y="0"/>
                </a:moveTo>
                <a:lnTo>
                  <a:pt x="9629492" y="0"/>
                </a:lnTo>
                <a:lnTo>
                  <a:pt x="9629492" y="9629491"/>
                </a:lnTo>
                <a:lnTo>
                  <a:pt x="0" y="962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6144593">
            <a:off x="6662765" y="-290105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4662819">
            <a:off x="9338910" y="-3385617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8" y="0"/>
                </a:lnTo>
                <a:lnTo>
                  <a:pt x="12794948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35022" y="4619625"/>
            <a:ext cx="780897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125961" y="-9824750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2" y="0"/>
                </a:lnTo>
                <a:lnTo>
                  <a:pt x="18539922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83" b="183"/>
          <a:stretch>
            <a:fillRect/>
          </a:stretch>
        </p:blipFill>
        <p:spPr>
          <a:xfrm>
            <a:off x="2673162" y="1714500"/>
            <a:ext cx="13220888" cy="74036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57744" y="504825"/>
            <a:ext cx="85725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SYNTHESIS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9934" y="9315450"/>
            <a:ext cx="14667345" cy="4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3314">
                <a:solidFill>
                  <a:srgbClr val="2E2E2E"/>
                </a:solidFill>
                <a:latin typeface="League Spartan"/>
              </a:rPr>
              <a:t>Reference for walking mechanism implemented in our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08902" y="8173317"/>
            <a:ext cx="303799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Source: ersamia (YouTube)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5110955" y="-6210572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676444" y="3831892"/>
            <a:ext cx="1093511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SYNTHESIS AND ANALYSIS</a:t>
            </a:r>
          </a:p>
        </p:txBody>
      </p:sp>
      <p:sp>
        <p:nvSpPr>
          <p:cNvPr id="4" name="Freeform 4"/>
          <p:cNvSpPr/>
          <p:nvPr/>
        </p:nvSpPr>
        <p:spPr>
          <a:xfrm rot="625200">
            <a:off x="13444802" y="5511312"/>
            <a:ext cx="4475386" cy="4475386"/>
          </a:xfrm>
          <a:custGeom>
            <a:avLst/>
            <a:gdLst/>
            <a:ahLst/>
            <a:cxnLst/>
            <a:rect l="l" t="t" r="r" b="b"/>
            <a:pathLst>
              <a:path w="4475386" h="4475386">
                <a:moveTo>
                  <a:pt x="0" y="0"/>
                </a:moveTo>
                <a:lnTo>
                  <a:pt x="4475386" y="0"/>
                </a:lnTo>
                <a:lnTo>
                  <a:pt x="4475386" y="4475386"/>
                </a:lnTo>
                <a:lnTo>
                  <a:pt x="0" y="447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6984725" y="-7668052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75338" y="1854825"/>
            <a:ext cx="8715779" cy="8184023"/>
          </a:xfrm>
          <a:custGeom>
            <a:avLst/>
            <a:gdLst/>
            <a:ahLst/>
            <a:cxnLst/>
            <a:rect l="l" t="t" r="r" b="b"/>
            <a:pathLst>
              <a:path w="8715779" h="8184023">
                <a:moveTo>
                  <a:pt x="0" y="0"/>
                </a:moveTo>
                <a:lnTo>
                  <a:pt x="8715779" y="0"/>
                </a:lnTo>
                <a:lnTo>
                  <a:pt x="8715779" y="8184023"/>
                </a:lnTo>
                <a:lnTo>
                  <a:pt x="0" y="8184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48" t="-3007" r="-61719" b="-671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9516" t="8761" r="18016"/>
          <a:stretch>
            <a:fillRect/>
          </a:stretch>
        </p:blipFill>
        <p:spPr>
          <a:xfrm>
            <a:off x="43988" y="1854825"/>
            <a:ext cx="9100012" cy="843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id="5" name="TextBox 5"/>
          <p:cNvSpPr txBox="1"/>
          <p:nvPr/>
        </p:nvSpPr>
        <p:spPr>
          <a:xfrm>
            <a:off x="755179" y="792283"/>
            <a:ext cx="136350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WING MECHANISM - 4 BAR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07100" y="1097083"/>
            <a:ext cx="611329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AutoNum type="arabicPeriod"/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Obtaining accuracy points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08560" y="2982280"/>
            <a:ext cx="6295618" cy="6276020"/>
          </a:xfrm>
          <a:custGeom>
            <a:avLst/>
            <a:gdLst/>
            <a:ahLst/>
            <a:cxnLst/>
            <a:rect l="l" t="t" r="r" b="b"/>
            <a:pathLst>
              <a:path w="6295618" h="6276020">
                <a:moveTo>
                  <a:pt x="0" y="0"/>
                </a:moveTo>
                <a:lnTo>
                  <a:pt x="6295618" y="0"/>
                </a:lnTo>
                <a:lnTo>
                  <a:pt x="6295618" y="6276020"/>
                </a:lnTo>
                <a:lnTo>
                  <a:pt x="0" y="627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97" t="-76875" r="-35883" b="-211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859176" y="3398224"/>
            <a:ext cx="8599018" cy="5860076"/>
          </a:xfrm>
          <a:custGeom>
            <a:avLst/>
            <a:gdLst/>
            <a:ahLst/>
            <a:cxnLst/>
            <a:rect l="l" t="t" r="r" b="b"/>
            <a:pathLst>
              <a:path w="8599018" h="5860076">
                <a:moveTo>
                  <a:pt x="0" y="0"/>
                </a:moveTo>
                <a:lnTo>
                  <a:pt x="8599018" y="0"/>
                </a:lnTo>
                <a:lnTo>
                  <a:pt x="8599018" y="5860076"/>
                </a:lnTo>
                <a:lnTo>
                  <a:pt x="0" y="586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284" r="-9512" b="-369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839519"/>
            <a:ext cx="136350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WING MECHANISM - 4 BAR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1846" y="2323115"/>
            <a:ext cx="845128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Loop Closure Equations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3044" y="2323115"/>
            <a:ext cx="845128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Accuracy points and corresponding angles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98667" y="3523266"/>
            <a:ext cx="8451282" cy="399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>
                <a:solidFill>
                  <a:srgbClr val="2E2E2E"/>
                </a:solidFill>
                <a:latin typeface="Montserrat Classic"/>
              </a:rPr>
              <a:t>l1= 79.204 mm</a:t>
            </a:r>
          </a:p>
          <a:p>
            <a:pPr>
              <a:lnSpc>
                <a:spcPts val="6399"/>
              </a:lnSpc>
            </a:pPr>
            <a:r>
              <a:rPr lang="en-US" sz="3999">
                <a:solidFill>
                  <a:srgbClr val="2E2E2E"/>
                </a:solidFill>
                <a:latin typeface="Montserrat Classic"/>
              </a:rPr>
              <a:t>l2= 24.696 mm</a:t>
            </a:r>
          </a:p>
          <a:p>
            <a:pPr>
              <a:lnSpc>
                <a:spcPts val="6399"/>
              </a:lnSpc>
            </a:pPr>
            <a:r>
              <a:rPr lang="en-US" sz="3999">
                <a:solidFill>
                  <a:srgbClr val="2E2E2E"/>
                </a:solidFill>
                <a:latin typeface="Montserrat Classic"/>
              </a:rPr>
              <a:t>l3= 57.17 mm</a:t>
            </a:r>
          </a:p>
          <a:p>
            <a:pPr>
              <a:lnSpc>
                <a:spcPts val="6399"/>
              </a:lnSpc>
            </a:pPr>
            <a:r>
              <a:rPr lang="en-US" sz="3999">
                <a:solidFill>
                  <a:srgbClr val="2E2E2E"/>
                </a:solidFill>
                <a:latin typeface="Montserrat Classic"/>
              </a:rPr>
              <a:t>l4= 54 mm</a:t>
            </a:r>
          </a:p>
          <a:p>
            <a:pPr>
              <a:lnSpc>
                <a:spcPts val="6399"/>
              </a:lnSpc>
            </a:pPr>
            <a:endParaRPr lang="en-US" sz="3999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356958" y="3393870"/>
            <a:ext cx="8902342" cy="6407446"/>
          </a:xfrm>
          <a:custGeom>
            <a:avLst/>
            <a:gdLst/>
            <a:ahLst/>
            <a:cxnLst/>
            <a:rect l="l" t="t" r="r" b="b"/>
            <a:pathLst>
              <a:path w="8902342" h="6407446">
                <a:moveTo>
                  <a:pt x="0" y="0"/>
                </a:moveTo>
                <a:lnTo>
                  <a:pt x="8902342" y="0"/>
                </a:lnTo>
                <a:lnTo>
                  <a:pt x="8902342" y="6407446"/>
                </a:lnTo>
                <a:lnTo>
                  <a:pt x="0" y="6407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7" b="-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144000" y="3626690"/>
            <a:ext cx="7607390" cy="5775407"/>
          </a:xfrm>
          <a:custGeom>
            <a:avLst/>
            <a:gdLst/>
            <a:ahLst/>
            <a:cxnLst/>
            <a:rect l="l" t="t" r="r" b="b"/>
            <a:pathLst>
              <a:path w="7607390" h="5775407">
                <a:moveTo>
                  <a:pt x="0" y="0"/>
                </a:moveTo>
                <a:lnTo>
                  <a:pt x="7607390" y="0"/>
                </a:lnTo>
                <a:lnTo>
                  <a:pt x="7607390" y="5775407"/>
                </a:lnTo>
                <a:lnTo>
                  <a:pt x="0" y="5775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839519"/>
            <a:ext cx="136350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WING MECHANISM - 4 BAR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1846" y="2323115"/>
            <a:ext cx="845128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Obtained Values: ( from Conjugate Method)</a:t>
            </a:r>
          </a:p>
        </p:txBody>
      </p:sp>
      <p:sp>
        <p:nvSpPr>
          <p:cNvPr id="8" name="TextBox 8"/>
          <p:cNvSpPr txBox="1"/>
          <p:nvPr/>
        </p:nvSpPr>
        <p:spPr>
          <a:xfrm rot="1189854">
            <a:off x="11003309" y="8647773"/>
            <a:ext cx="294680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 Bold"/>
              </a:rPr>
              <a:t>L2</a:t>
            </a:r>
          </a:p>
        </p:txBody>
      </p:sp>
      <p:sp>
        <p:nvSpPr>
          <p:cNvPr id="9" name="TextBox 9"/>
          <p:cNvSpPr txBox="1"/>
          <p:nvPr/>
        </p:nvSpPr>
        <p:spPr>
          <a:xfrm rot="-1947949">
            <a:off x="11237881" y="7796392"/>
            <a:ext cx="283964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 Bold"/>
              </a:rPr>
              <a:t>L3</a:t>
            </a:r>
          </a:p>
        </p:txBody>
      </p:sp>
      <p:sp>
        <p:nvSpPr>
          <p:cNvPr id="10" name="TextBox 10"/>
          <p:cNvSpPr txBox="1"/>
          <p:nvPr/>
        </p:nvSpPr>
        <p:spPr>
          <a:xfrm rot="-1797123">
            <a:off x="11218187" y="6391952"/>
            <a:ext cx="303014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 Bold"/>
              </a:rPr>
              <a:t>L4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5746768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059528" y="2690321"/>
            <a:ext cx="10496092" cy="7479069"/>
          </a:xfrm>
          <a:custGeom>
            <a:avLst/>
            <a:gdLst/>
            <a:ahLst/>
            <a:cxnLst/>
            <a:rect l="l" t="t" r="r" b="b"/>
            <a:pathLst>
              <a:path w="10496092" h="7479069">
                <a:moveTo>
                  <a:pt x="0" y="0"/>
                </a:moveTo>
                <a:lnTo>
                  <a:pt x="10496092" y="0"/>
                </a:lnTo>
                <a:lnTo>
                  <a:pt x="10496092" y="7479069"/>
                </a:lnTo>
                <a:lnTo>
                  <a:pt x="0" y="747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8" r="-3139" b="-40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7825" y="447675"/>
            <a:ext cx="1839968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WALKING MECHANISM - 6 BAR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718" y="1882241"/>
            <a:ext cx="845128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Loop Closure Diagram: 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5746768" y="-366535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39995" y="3306510"/>
            <a:ext cx="14102242" cy="6245729"/>
          </a:xfrm>
          <a:custGeom>
            <a:avLst/>
            <a:gdLst/>
            <a:ahLst/>
            <a:cxnLst/>
            <a:rect l="l" t="t" r="r" b="b"/>
            <a:pathLst>
              <a:path w="14102242" h="6245729">
                <a:moveTo>
                  <a:pt x="0" y="0"/>
                </a:moveTo>
                <a:lnTo>
                  <a:pt x="14102242" y="0"/>
                </a:lnTo>
                <a:lnTo>
                  <a:pt x="14102242" y="6245730"/>
                </a:lnTo>
                <a:lnTo>
                  <a:pt x="0" y="6245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71" b="-6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7825" y="447675"/>
            <a:ext cx="1839968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WALKING MECHANISM - 6 BAR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7825" y="1562305"/>
            <a:ext cx="16566582" cy="116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Obtaining accuracy points and corresponding crank angles                                                 (link lengths obtained from the reference YouTube video)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Custom</PresentationFormat>
  <Paragraphs>102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Montserrat Classic Bold</vt:lpstr>
      <vt:lpstr>Arial</vt:lpstr>
      <vt:lpstr>Calibri</vt:lpstr>
      <vt:lpstr>Montserrat Classic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cp:lastModifiedBy>Ashish Sam</cp:lastModifiedBy>
  <cp:revision>2</cp:revision>
  <dcterms:created xsi:type="dcterms:W3CDTF">2006-08-16T00:00:00Z</dcterms:created>
  <dcterms:modified xsi:type="dcterms:W3CDTF">2024-04-24T17:29:58Z</dcterms:modified>
  <dc:identifier>DAGDTJzc4BQ</dc:identifier>
</cp:coreProperties>
</file>